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8" r:id="rId6"/>
    <p:sldId id="271" r:id="rId7"/>
    <p:sldId id="263" r:id="rId8"/>
    <p:sldId id="264" r:id="rId9"/>
    <p:sldId id="266" r:id="rId10"/>
    <p:sldId id="267" r:id="rId11"/>
    <p:sldId id="270" r:id="rId12"/>
    <p:sldId id="273" r:id="rId13"/>
    <p:sldId id="274" r:id="rId14"/>
    <p:sldId id="278" r:id="rId15"/>
    <p:sldId id="276" r:id="rId16"/>
    <p:sldId id="277" r:id="rId17"/>
    <p:sldId id="279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7DC54-E81D-439C-862C-CA5C273A716A}" v="112" dt="2023-12-21T15:34:18.265"/>
    <p1510:client id="{14FEEDE4-D185-4140-B0D9-EA54E1AD5CBC}" v="157" dt="2023-12-21T16:01:56.293"/>
    <p1510:client id="{2BCC8197-130C-45B4-962C-8B4F1B7491BF}" v="187" dt="2023-12-21T16:06:09.081"/>
    <p1510:client id="{3FA6783F-6E8D-46EA-B065-949846A92D69}" v="459" dt="2023-12-21T15:56:32.082"/>
    <p1510:client id="{9B4D1E2D-4D96-4852-A2EC-830D31D7D220}" v="622" vWet="624" dt="2023-12-21T15:52:18.762"/>
    <p1510:client id="{9BEB2264-077F-ECEE-4A4F-D46621FB444E}" v="34" dt="2023-12-21T16:00:42.272"/>
    <p1510:client id="{B4EDE980-A45E-427F-BB05-6C94C29D2A82}" v="267" vWet="269" dt="2023-12-21T15:59:26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6E576-439D-49EA-9310-C058BEE14467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E7DC5-C093-433B-B0BE-896B1D9B03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1892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E7DC5-C093-433B-B0BE-896B1D9B03E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5584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58A55-B39C-0680-27D5-9CEAFEDCC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6337F8-D523-5401-BF04-373D2E4E7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D69C32-2908-9571-E056-3200ECE0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044FD9-E7E8-D7A5-9EFC-DC4AF819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D7EAD4-B980-FA39-9A8D-7F2C0B5E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10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98EFF-A3E4-527B-39F3-94D3E856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5134D4-D16B-6881-95C8-C54D358EF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E483F8-4618-DE7F-1B42-E409AB316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F7556B-538A-1F01-B8ED-F1A00754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CC0932-BB08-7735-234E-37989F1E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842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0A1B58-CE4D-C76E-543A-F25337CAE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737E15-6C0B-8C7C-AE50-7AB44A167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8977C-86E5-310E-417E-370D968C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E55F60-5E89-39A4-8F9A-C140EE06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AFEC94-70A3-3D1B-BFC7-21A3413F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00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37DFA-FF51-A61B-F764-BD21AD3C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701A3E-3162-239D-BC83-2C31F49CD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EF8612-7F2A-EC02-75C0-E85C267D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1D43CD-148B-1FC5-B6F5-4E265F5D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D957C6-9A1B-60FD-5DA3-11DE7284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04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7BE285-B502-179C-9937-119E7E5A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307593-B4D5-6C0F-D3BE-6489925EF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BA5BD9-C53D-4979-53A0-2B357D48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E82121-DD0F-DA6C-7EB7-1359884F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00DAB9-945A-B052-9160-6FDFBCC5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0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C2BAA-1BBC-CFD1-6B39-686007BA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3FEC02-554C-B246-F8BD-6D47AEC2B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03C42A-7B1B-C8B3-9FE8-4942D242D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A6C8D0-11F4-ED45-2576-894E0E35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50B51E-668B-79F8-29D8-878B5D2E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5C2F31-2058-8CDD-D5E2-C3A34293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38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78F66-80AB-4B76-340B-6051C07E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0ECCE9-1D72-C0CE-AC2C-F50B09D43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C07890-C129-9E88-5E15-AA7502D78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8AD10E-D10A-71B9-E37C-DE669544F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072D0A1-8341-D5DA-FCFE-450C1639E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3D43D5B-18B4-C70D-B506-CA9D7D8D3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972AC7-9A15-792E-46A5-54D24317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6CA6A2-198B-7605-3824-3D5A3CC0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08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6A315-F35E-F4E3-E135-FB6371D6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44B05B-5F98-43B1-43CC-3B8D198C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20EB99-45A5-97AB-9317-05D8D372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C9B4C4-4468-D007-A6FB-12BCEDC0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49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E1C4C9-BEFE-F87F-C5BA-126F6B28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8763D81-4BDF-1CEA-FBB2-89F0AAF1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50B885-0D64-952B-318F-E9509291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63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22960-E85A-DA0F-6D5F-14B69C8C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BF734-EBB8-4321-EC08-C10B45BA7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F02311-9668-8D9C-5073-06C3220F0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22D65D-8F45-7C94-D671-BCF2C2FD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96BDBD-79AF-0E68-F349-4C9C5B9E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CBA3BD-D29F-1A91-2472-EE75F6CE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747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37088-61F4-C7BB-C46C-FBB629AA4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70B0794-CE98-1986-2E7D-AFBB9C89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295DCA-5819-2AC3-94A8-E45AACCA6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0A71CD-C4DD-3A73-6D69-226E2A4A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2915B-6394-D46A-5045-30844F037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7E1221-144B-4CE4-7752-08C315AD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217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EACAF5A-0DFD-72E7-F23C-0553067F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2019F1-6256-F290-8700-5A66F4B42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F29E2A-3A55-F7EF-DF4E-2707E4B62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04EA6-11B8-41BB-9DA7-129A6424801E}" type="datetimeFigureOut">
              <a:rPr lang="es-ES" smtClean="0"/>
              <a:t>21/12/2023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C8BD0E-CCBA-245A-9A13-6EC5165BD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EF5E8F-8761-BFB2-2F65-A42D4B4D0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F99D7-5A88-46B8-B318-D4B63E8DEC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41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Sistema electrónico">
            <a:extLst>
              <a:ext uri="{FF2B5EF4-FFF2-40B4-BE49-F238E27FC236}">
                <a16:creationId xmlns:a16="http://schemas.microsoft.com/office/drawing/2014/main" id="{33B2F9CE-21FD-F7E0-2EE9-C9E2D35680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F2775D-5DEE-7644-7161-E7221C510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873" y="-3709"/>
            <a:ext cx="10058400" cy="17215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9600" b="1">
                <a:solidFill>
                  <a:srgbClr val="FFFFFF"/>
                </a:solidFill>
                <a:ea typeface="Calibri Light"/>
                <a:cs typeface="Calibri Light"/>
              </a:rPr>
              <a:t>Servidor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0D2403-D79F-72BE-2B01-F75EDABB5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1162" y="1880117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i="1" dirty="0">
                <a:solidFill>
                  <a:srgbClr val="FFFFFF"/>
                </a:solidFill>
                <a:ea typeface="Calibri"/>
                <a:cs typeface="Calibri"/>
              </a:rPr>
              <a:t>Mario Serradilla </a:t>
            </a:r>
            <a:r>
              <a:rPr lang="es-ES" i="1" dirty="0" err="1">
                <a:solidFill>
                  <a:srgbClr val="FFFFFF"/>
                </a:solidFill>
                <a:ea typeface="Calibri"/>
                <a:cs typeface="Calibri"/>
              </a:rPr>
              <a:t>Penido</a:t>
            </a:r>
            <a:r>
              <a:rPr lang="es-ES" dirty="0">
                <a:solidFill>
                  <a:srgbClr val="FFFFFF"/>
                </a:solidFill>
                <a:ea typeface="Calibri"/>
                <a:cs typeface="Calibri"/>
              </a:rPr>
              <a:t>, </a:t>
            </a:r>
            <a:r>
              <a:rPr lang="es-ES" i="1" dirty="0">
                <a:solidFill>
                  <a:srgbClr val="FFFFFF"/>
                </a:solidFill>
                <a:ea typeface="Calibri"/>
                <a:cs typeface="Calibri"/>
              </a:rPr>
              <a:t>Ángel García Ojeda, Darío Arroyo Vacas, David Casado Rodríguez y Daniel Jiménez Zapata</a:t>
            </a:r>
          </a:p>
          <a:p>
            <a:r>
              <a:rPr lang="es-ES" dirty="0">
                <a:solidFill>
                  <a:srgbClr val="FFFFFF"/>
                </a:solidFill>
                <a:ea typeface="Calibri"/>
                <a:cs typeface="Calibri"/>
              </a:rPr>
              <a:t>&amp; TEACHER</a:t>
            </a:r>
          </a:p>
        </p:txBody>
      </p:sp>
    </p:spTree>
    <p:extLst>
      <p:ext uri="{BB962C8B-B14F-4D97-AF65-F5344CB8AC3E}">
        <p14:creationId xmlns:p14="http://schemas.microsoft.com/office/powerpoint/2010/main" val="23406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B4D56-EE35-95BB-ECE4-533BA5AF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Contraseña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“</a:t>
            </a:r>
            <a:r>
              <a:rPr lang="en-US" sz="3600" b="1" i="1" dirty="0">
                <a:solidFill>
                  <a:srgbClr val="FFFFFF"/>
                </a:solidFill>
              </a:rPr>
              <a:t>root1234</a:t>
            </a:r>
            <a:r>
              <a:rPr lang="en-US" sz="3600" dirty="0">
                <a:solidFill>
                  <a:srgbClr val="FFFFFF"/>
                </a:solidFill>
              </a:rPr>
              <a:t>“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la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máquina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26C29FA9-DC00-8710-011F-8B14ED51E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732" y="1065183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B7DE73-0235-73DF-EA2E-94901F7C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SERVICIOS INSTALADOS EN UBUNTU SERVER</a:t>
            </a:r>
          </a:p>
        </p:txBody>
      </p:sp>
      <p:pic>
        <p:nvPicPr>
          <p:cNvPr id="4" name="Marcador de contenido 3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80991E97-F9E2-385C-D1BB-D4E97F50C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76597"/>
            <a:ext cx="6780700" cy="51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9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B4D56-EE35-95BB-ECE4-533BA5AF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Calibri Light"/>
                <a:cs typeface="Calibri Light"/>
              </a:rPr>
              <a:t>Esquema del servidor</a:t>
            </a:r>
            <a:endParaRPr lang="es-E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DC5219A-B810-AB9F-1A56-F11AE61BB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571" y="2012391"/>
            <a:ext cx="6914562" cy="4410545"/>
          </a:xfr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B7FD601-3446-86F8-DDBA-822E200B6BFE}"/>
              </a:ext>
            </a:extLst>
          </p:cNvPr>
          <p:cNvCxnSpPr/>
          <p:nvPr/>
        </p:nvCxnSpPr>
        <p:spPr>
          <a:xfrm>
            <a:off x="5638800" y="29718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81B404E-7191-77BE-66A0-1C73C83FDE2D}"/>
              </a:ext>
            </a:extLst>
          </p:cNvPr>
          <p:cNvCxnSpPr/>
          <p:nvPr/>
        </p:nvCxnSpPr>
        <p:spPr>
          <a:xfrm flipV="1">
            <a:off x="3175824" y="1639594"/>
            <a:ext cx="1300103" cy="23875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F35F3CF-21CA-BB24-9E12-8E194546D69F}"/>
              </a:ext>
            </a:extLst>
          </p:cNvPr>
          <p:cNvCxnSpPr>
            <a:cxnSpLocks/>
          </p:cNvCxnSpPr>
          <p:nvPr/>
        </p:nvCxnSpPr>
        <p:spPr>
          <a:xfrm flipV="1">
            <a:off x="4022491" y="1536112"/>
            <a:ext cx="3905954" cy="29426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7F765DD-C5FE-C17F-A421-ACC8961D103F}"/>
              </a:ext>
            </a:extLst>
          </p:cNvPr>
          <p:cNvCxnSpPr>
            <a:cxnSpLocks/>
          </p:cNvCxnSpPr>
          <p:nvPr/>
        </p:nvCxnSpPr>
        <p:spPr>
          <a:xfrm>
            <a:off x="2564342" y="5297194"/>
            <a:ext cx="5881511" cy="5569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A9E240E4-C996-CDED-175F-34C5DCAD35F1}"/>
              </a:ext>
            </a:extLst>
          </p:cNvPr>
          <p:cNvSpPr txBox="1"/>
          <p:nvPr/>
        </p:nvSpPr>
        <p:spPr>
          <a:xfrm>
            <a:off x="4475574" y="1270000"/>
            <a:ext cx="2504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Calibri"/>
                <a:cs typeface="Calibri"/>
              </a:rPr>
              <a:t>Microprocesadores  </a:t>
            </a:r>
            <a:r>
              <a:rPr lang="es-ES" b="1">
                <a:ea typeface="Calibri"/>
                <a:cs typeface="Calibri"/>
              </a:rPr>
              <a:t>Intel </a:t>
            </a:r>
            <a:r>
              <a:rPr lang="es-ES">
                <a:ea typeface="Calibri"/>
                <a:cs typeface="Calibri"/>
              </a:rPr>
              <a:t>Xeon</a:t>
            </a:r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D35103D-8E8E-E9D4-D40F-C944850E65C1}"/>
              </a:ext>
            </a:extLst>
          </p:cNvPr>
          <p:cNvSpPr txBox="1"/>
          <p:nvPr/>
        </p:nvSpPr>
        <p:spPr>
          <a:xfrm>
            <a:off x="8040981" y="1175926"/>
            <a:ext cx="2504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Calibri"/>
                <a:cs typeface="Calibri"/>
              </a:rPr>
              <a:t>Slots DIMM memoria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28054C7-D423-FCCE-11B1-2AAD39A6FC22}"/>
              </a:ext>
            </a:extLst>
          </p:cNvPr>
          <p:cNvSpPr txBox="1"/>
          <p:nvPr/>
        </p:nvSpPr>
        <p:spPr>
          <a:xfrm>
            <a:off x="8454907" y="5644444"/>
            <a:ext cx="2504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Calibri"/>
                <a:cs typeface="Calibri"/>
              </a:rPr>
              <a:t>Fuentes de alimentación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F3B4BF-C8A6-A45E-53CE-66BF6E591BE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175824" y="1593166"/>
            <a:ext cx="1299750" cy="29890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06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9E2364-3B5F-BBB8-E6A8-88BC8F4A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LED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F8DDBC-908E-C73C-6E28-1A1A06A47D36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Los LED de </a:t>
            </a:r>
            <a:r>
              <a:rPr lang="en-US" sz="2200" err="1"/>
              <a:t>estado</a:t>
            </a:r>
            <a:r>
              <a:rPr lang="en-US" sz="2200"/>
              <a:t> del panel frontal indican solo </a:t>
            </a:r>
            <a:r>
              <a:rPr lang="en-US" sz="2200" err="1"/>
              <a:t>el</a:t>
            </a:r>
            <a:r>
              <a:rPr lang="en-US" sz="2200"/>
              <a:t> </a:t>
            </a:r>
            <a:r>
              <a:rPr lang="en-US" sz="2200" err="1"/>
              <a:t>estado</a:t>
            </a:r>
            <a:r>
              <a:rPr lang="en-US" sz="2200"/>
              <a:t> actual del hardware. En </a:t>
            </a:r>
            <a:r>
              <a:rPr lang="en-US" sz="2200" err="1"/>
              <a:t>algunas</a:t>
            </a:r>
            <a:r>
              <a:rPr lang="en-US" sz="2200"/>
              <a:t> </a:t>
            </a:r>
            <a:r>
              <a:rPr lang="en-US" sz="2200" err="1"/>
              <a:t>situaciones</a:t>
            </a:r>
            <a:r>
              <a:rPr lang="en-US" sz="2200"/>
              <a:t>, HP SIM </a:t>
            </a:r>
            <a:r>
              <a:rPr lang="en-US" sz="2200" err="1"/>
              <a:t>puede</a:t>
            </a:r>
            <a:r>
              <a:rPr lang="en-US" sz="2200"/>
              <a:t> </a:t>
            </a:r>
            <a:r>
              <a:rPr lang="en-US" sz="2200" err="1"/>
              <a:t>informar</a:t>
            </a:r>
            <a:r>
              <a:rPr lang="en-US" sz="2200"/>
              <a:t> </a:t>
            </a:r>
            <a:r>
              <a:rPr lang="en-US" sz="2200" err="1"/>
              <a:t>el</a:t>
            </a:r>
            <a:r>
              <a:rPr lang="en-US" sz="2200"/>
              <a:t> </a:t>
            </a:r>
            <a:r>
              <a:rPr lang="en-US" sz="2200" err="1"/>
              <a:t>estado</a:t>
            </a:r>
            <a:r>
              <a:rPr lang="en-US" sz="2200"/>
              <a:t> del </a:t>
            </a:r>
            <a:r>
              <a:rPr lang="en-US" sz="2200" err="1"/>
              <a:t>servidor</a:t>
            </a:r>
            <a:r>
              <a:rPr lang="en-US" sz="2200"/>
              <a:t> de </a:t>
            </a:r>
            <a:r>
              <a:rPr lang="en-US" sz="2200" err="1"/>
              <a:t>manera</a:t>
            </a:r>
            <a:r>
              <a:rPr lang="en-US" sz="2200"/>
              <a:t> </a:t>
            </a:r>
            <a:r>
              <a:rPr lang="en-US" sz="2200" err="1"/>
              <a:t>diferente</a:t>
            </a:r>
            <a:r>
              <a:rPr lang="en-US" sz="2200"/>
              <a:t> a </a:t>
            </a:r>
            <a:r>
              <a:rPr lang="en-US" sz="2200" err="1"/>
              <a:t>los</a:t>
            </a:r>
            <a:r>
              <a:rPr lang="en-US" sz="2200"/>
              <a:t> LED de </a:t>
            </a:r>
            <a:r>
              <a:rPr lang="en-US" sz="2200" err="1"/>
              <a:t>estado</a:t>
            </a:r>
            <a:r>
              <a:rPr lang="en-US" sz="2200"/>
              <a:t> </a:t>
            </a:r>
            <a:r>
              <a:rPr lang="en-US" sz="2200" err="1"/>
              <a:t>porque</a:t>
            </a:r>
            <a:r>
              <a:rPr lang="en-US" sz="2200"/>
              <a:t> </a:t>
            </a:r>
            <a:r>
              <a:rPr lang="en-US" sz="2200" err="1"/>
              <a:t>el</a:t>
            </a:r>
            <a:r>
              <a:rPr lang="en-US" sz="2200"/>
              <a:t> software </a:t>
            </a:r>
            <a:r>
              <a:rPr lang="en-US" sz="2200" err="1"/>
              <a:t>rastrea</a:t>
            </a:r>
            <a:r>
              <a:rPr lang="en-US" sz="2200"/>
              <a:t> </a:t>
            </a:r>
            <a:r>
              <a:rPr lang="en-US" sz="2200" err="1"/>
              <a:t>más</a:t>
            </a:r>
            <a:r>
              <a:rPr lang="en-US" sz="2200"/>
              <a:t> </a:t>
            </a:r>
            <a:r>
              <a:rPr lang="en-US" sz="2200" err="1"/>
              <a:t>atributos</a:t>
            </a:r>
            <a:r>
              <a:rPr lang="en-US" sz="2200"/>
              <a:t> del </a:t>
            </a:r>
            <a:r>
              <a:rPr lang="en-US" sz="2200" err="1"/>
              <a:t>sistema</a:t>
            </a:r>
            <a:r>
              <a:rPr lang="en-US" sz="2200"/>
              <a:t>.</a:t>
            </a:r>
            <a:endParaRPr lang="es-ES"/>
          </a:p>
        </p:txBody>
      </p:sp>
      <p:pic>
        <p:nvPicPr>
          <p:cNvPr id="4" name="Marcador de contenido 3" descr="Tabla&#10;&#10;Descripción generada automáticamente">
            <a:extLst>
              <a:ext uri="{FF2B5EF4-FFF2-40B4-BE49-F238E27FC236}">
                <a16:creationId xmlns:a16="http://schemas.microsoft.com/office/drawing/2014/main" id="{2BFA614B-B61A-DDC8-FB2A-D5B9DCD98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125" y="640080"/>
            <a:ext cx="552206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Habitación con servidores iluminados">
            <a:extLst>
              <a:ext uri="{FF2B5EF4-FFF2-40B4-BE49-F238E27FC236}">
                <a16:creationId xmlns:a16="http://schemas.microsoft.com/office/drawing/2014/main" id="{2AD09F82-D8F3-11BC-CDAE-DFF71327A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605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99F5BE-3331-789A-F27B-E6C48D46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FIN </a:t>
            </a:r>
          </a:p>
        </p:txBody>
      </p:sp>
    </p:spTree>
    <p:extLst>
      <p:ext uri="{BB962C8B-B14F-4D97-AF65-F5344CB8AC3E}">
        <p14:creationId xmlns:p14="http://schemas.microsoft.com/office/powerpoint/2010/main" val="251622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B4D56-EE35-95BB-ECE4-533BA5AF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44570"/>
            <a:ext cx="3344528" cy="1703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 crea USB </a:t>
            </a:r>
            <a:r>
              <a:rPr lang="es-E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booteable</a:t>
            </a:r>
            <a:r>
              <a:rPr lang="es-E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s-ES" sz="3700" dirty="0"/>
              <a:t>Ubuntu server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3F17C32-58CD-BD70-9628-E7B75CCFF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r="-4" b="18290"/>
          <a:stretch/>
        </p:blipFill>
        <p:spPr>
          <a:xfrm>
            <a:off x="20" y="-1"/>
            <a:ext cx="3975444" cy="4306593"/>
          </a:xfrm>
          <a:custGeom>
            <a:avLst/>
            <a:gdLst/>
            <a:ahLst/>
            <a:cxnLst/>
            <a:rect l="l" t="t" r="r" b="b"/>
            <a:pathLst>
              <a:path w="3975464" h="4365555">
                <a:moveTo>
                  <a:pt x="0" y="0"/>
                </a:moveTo>
                <a:lnTo>
                  <a:pt x="3954724" y="0"/>
                </a:lnTo>
                <a:lnTo>
                  <a:pt x="3944328" y="441228"/>
                </a:lnTo>
                <a:cubicBezTo>
                  <a:pt x="3942781" y="508796"/>
                  <a:pt x="3939430" y="576877"/>
                  <a:pt x="3951159" y="643804"/>
                </a:cubicBezTo>
                <a:cubicBezTo>
                  <a:pt x="3980543" y="810736"/>
                  <a:pt x="3979900" y="978310"/>
                  <a:pt x="3967011" y="1146396"/>
                </a:cubicBezTo>
                <a:cubicBezTo>
                  <a:pt x="3954123" y="1321150"/>
                  <a:pt x="3931569" y="1495262"/>
                  <a:pt x="3940203" y="1671170"/>
                </a:cubicBezTo>
                <a:cubicBezTo>
                  <a:pt x="3945230" y="1770534"/>
                  <a:pt x="3953091" y="1869643"/>
                  <a:pt x="3953091" y="1969263"/>
                </a:cubicBezTo>
                <a:cubicBezTo>
                  <a:pt x="3955799" y="2447623"/>
                  <a:pt x="3948581" y="2926496"/>
                  <a:pt x="3959665" y="3405241"/>
                </a:cubicBezTo>
                <a:cubicBezTo>
                  <a:pt x="3962629" y="3529479"/>
                  <a:pt x="3949097" y="3653076"/>
                  <a:pt x="3946777" y="3777057"/>
                </a:cubicBezTo>
                <a:cubicBezTo>
                  <a:pt x="3944973" y="3878089"/>
                  <a:pt x="3947873" y="3979056"/>
                  <a:pt x="3950499" y="4080023"/>
                </a:cubicBezTo>
                <a:lnTo>
                  <a:pt x="3952324" y="4346210"/>
                </a:lnTo>
                <a:lnTo>
                  <a:pt x="3923793" y="4344582"/>
                </a:lnTo>
                <a:cubicBezTo>
                  <a:pt x="3869166" y="4337251"/>
                  <a:pt x="3813841" y="4336693"/>
                  <a:pt x="3759075" y="4342933"/>
                </a:cubicBezTo>
                <a:cubicBezTo>
                  <a:pt x="3703277" y="4347626"/>
                  <a:pt x="3647607" y="4354981"/>
                  <a:pt x="3591682" y="4357645"/>
                </a:cubicBezTo>
                <a:cubicBezTo>
                  <a:pt x="3349688" y="4370998"/>
                  <a:pt x="3107046" y="4367447"/>
                  <a:pt x="2865549" y="4346991"/>
                </a:cubicBezTo>
                <a:cubicBezTo>
                  <a:pt x="2661378" y="4329084"/>
                  <a:pt x="2456048" y="4328501"/>
                  <a:pt x="2251775" y="4345215"/>
                </a:cubicBezTo>
                <a:cubicBezTo>
                  <a:pt x="2200819" y="4349148"/>
                  <a:pt x="2149862" y="4359293"/>
                  <a:pt x="2098906" y="4351937"/>
                </a:cubicBezTo>
                <a:cubicBezTo>
                  <a:pt x="2025044" y="4342895"/>
                  <a:pt x="1950494" y="4340688"/>
                  <a:pt x="1876224" y="4345343"/>
                </a:cubicBezTo>
                <a:cubicBezTo>
                  <a:pt x="1700042" y="4352318"/>
                  <a:pt x="1523986" y="4361576"/>
                  <a:pt x="1347676" y="4359039"/>
                </a:cubicBezTo>
                <a:cubicBezTo>
                  <a:pt x="1064484" y="4355108"/>
                  <a:pt x="781420" y="4341031"/>
                  <a:pt x="498101" y="4351430"/>
                </a:cubicBezTo>
                <a:cubicBezTo>
                  <a:pt x="364340" y="4356376"/>
                  <a:pt x="230578" y="4360752"/>
                  <a:pt x="96817" y="4355568"/>
                </a:cubicBezTo>
                <a:lnTo>
                  <a:pt x="0" y="4349268"/>
                </a:lnTo>
                <a:close/>
              </a:path>
            </a:pathLst>
          </a:custGeom>
        </p:spPr>
      </p:pic>
      <p:pic>
        <p:nvPicPr>
          <p:cNvPr id="4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1A726C8-7EA2-231F-7590-0E0EBDAA2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 r="1" b="14477"/>
          <a:stretch/>
        </p:blipFill>
        <p:spPr>
          <a:xfrm>
            <a:off x="4148881" y="-1"/>
            <a:ext cx="3872656" cy="4306594"/>
          </a:xfrm>
          <a:custGeom>
            <a:avLst/>
            <a:gdLst/>
            <a:ahLst/>
            <a:cxnLst/>
            <a:rect l="l" t="t" r="r" b="b"/>
            <a:pathLst>
              <a:path w="3872656" h="4370715">
                <a:moveTo>
                  <a:pt x="9308" y="0"/>
                </a:moveTo>
                <a:lnTo>
                  <a:pt x="3851998" y="0"/>
                </a:lnTo>
                <a:lnTo>
                  <a:pt x="3841520" y="444702"/>
                </a:lnTo>
                <a:cubicBezTo>
                  <a:pt x="3839973" y="512270"/>
                  <a:pt x="3836622" y="580351"/>
                  <a:pt x="3848351" y="647278"/>
                </a:cubicBezTo>
                <a:cubicBezTo>
                  <a:pt x="3877736" y="814210"/>
                  <a:pt x="3877092" y="981784"/>
                  <a:pt x="3864203" y="1149870"/>
                </a:cubicBezTo>
                <a:cubicBezTo>
                  <a:pt x="3851315" y="1324624"/>
                  <a:pt x="3828761" y="1498736"/>
                  <a:pt x="3837395" y="1674644"/>
                </a:cubicBezTo>
                <a:cubicBezTo>
                  <a:pt x="3842422" y="1774008"/>
                  <a:pt x="3850284" y="1873117"/>
                  <a:pt x="3850284" y="1972737"/>
                </a:cubicBezTo>
                <a:cubicBezTo>
                  <a:pt x="3852991" y="2451097"/>
                  <a:pt x="3845773" y="2929970"/>
                  <a:pt x="3856857" y="3408715"/>
                </a:cubicBezTo>
                <a:cubicBezTo>
                  <a:pt x="3859821" y="3532953"/>
                  <a:pt x="3846289" y="3656550"/>
                  <a:pt x="3843969" y="3780531"/>
                </a:cubicBezTo>
                <a:cubicBezTo>
                  <a:pt x="3842165" y="3881563"/>
                  <a:pt x="3845065" y="3982530"/>
                  <a:pt x="3847691" y="4083497"/>
                </a:cubicBezTo>
                <a:lnTo>
                  <a:pt x="3849494" y="4346466"/>
                </a:lnTo>
                <a:lnTo>
                  <a:pt x="3739963" y="4345485"/>
                </a:lnTo>
                <a:cubicBezTo>
                  <a:pt x="3702780" y="4346420"/>
                  <a:pt x="3665581" y="4348259"/>
                  <a:pt x="3628383" y="4349908"/>
                </a:cubicBezTo>
                <a:cubicBezTo>
                  <a:pt x="3508316" y="4356655"/>
                  <a:pt x="3387918" y="4354828"/>
                  <a:pt x="3268119" y="4344454"/>
                </a:cubicBezTo>
                <a:cubicBezTo>
                  <a:pt x="3196206" y="4335589"/>
                  <a:pt x="3123466" y="4335589"/>
                  <a:pt x="3051553" y="4344454"/>
                </a:cubicBezTo>
                <a:cubicBezTo>
                  <a:pt x="2869715" y="4368829"/>
                  <a:pt x="2685977" y="4376260"/>
                  <a:pt x="2502751" y="4366648"/>
                </a:cubicBezTo>
                <a:cubicBezTo>
                  <a:pt x="2288987" y="4357263"/>
                  <a:pt x="2075733" y="4337859"/>
                  <a:pt x="1861843" y="4332533"/>
                </a:cubicBezTo>
                <a:cubicBezTo>
                  <a:pt x="1726297" y="4329109"/>
                  <a:pt x="1589733" y="4319851"/>
                  <a:pt x="1455972" y="4342552"/>
                </a:cubicBezTo>
                <a:cubicBezTo>
                  <a:pt x="1319536" y="4365887"/>
                  <a:pt x="1184374" y="4354980"/>
                  <a:pt x="1048318" y="4348258"/>
                </a:cubicBezTo>
                <a:cubicBezTo>
                  <a:pt x="946532" y="4340953"/>
                  <a:pt x="844365" y="4340953"/>
                  <a:pt x="742578" y="4348258"/>
                </a:cubicBezTo>
                <a:cubicBezTo>
                  <a:pt x="618869" y="4360661"/>
                  <a:pt x="494432" y="4364263"/>
                  <a:pt x="370214" y="4359038"/>
                </a:cubicBezTo>
                <a:cubicBezTo>
                  <a:pt x="296007" y="4355170"/>
                  <a:pt x="221738" y="4351270"/>
                  <a:pt x="147421" y="4348702"/>
                </a:cubicBezTo>
                <a:lnTo>
                  <a:pt x="13040" y="4347289"/>
                </a:lnTo>
                <a:lnTo>
                  <a:pt x="371" y="4103870"/>
                </a:lnTo>
                <a:cubicBezTo>
                  <a:pt x="-757" y="4012134"/>
                  <a:pt x="886" y="3920334"/>
                  <a:pt x="2690" y="3828598"/>
                </a:cubicBezTo>
                <a:cubicBezTo>
                  <a:pt x="5913" y="3670768"/>
                  <a:pt x="16095" y="3513067"/>
                  <a:pt x="20090" y="3355238"/>
                </a:cubicBezTo>
                <a:cubicBezTo>
                  <a:pt x="25761" y="3127790"/>
                  <a:pt x="3336" y="2900469"/>
                  <a:pt x="10940" y="2573142"/>
                </a:cubicBezTo>
                <a:cubicBezTo>
                  <a:pt x="20218" y="2391979"/>
                  <a:pt x="14032" y="2111578"/>
                  <a:pt x="14677" y="1830024"/>
                </a:cubicBezTo>
                <a:cubicBezTo>
                  <a:pt x="15451" y="1640269"/>
                  <a:pt x="5268" y="1450771"/>
                  <a:pt x="6171" y="1261145"/>
                </a:cubicBezTo>
                <a:cubicBezTo>
                  <a:pt x="6815" y="1121522"/>
                  <a:pt x="19961" y="982540"/>
                  <a:pt x="25374" y="843301"/>
                </a:cubicBezTo>
                <a:cubicBezTo>
                  <a:pt x="30078" y="673215"/>
                  <a:pt x="25426" y="502988"/>
                  <a:pt x="11455" y="333401"/>
                </a:cubicBezTo>
                <a:cubicBezTo>
                  <a:pt x="4817" y="239678"/>
                  <a:pt x="5623" y="145890"/>
                  <a:pt x="8088" y="52087"/>
                </a:cubicBezTo>
                <a:close/>
              </a:path>
            </a:pathLst>
          </a:custGeom>
        </p:spPr>
      </p:pic>
      <p:pic>
        <p:nvPicPr>
          <p:cNvPr id="5" name="Marcador de contenido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CE30298-DDB5-8FD6-1A14-12FA448C7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r="-4" b="9182"/>
          <a:stretch/>
        </p:blipFill>
        <p:spPr>
          <a:xfrm>
            <a:off x="8194953" y="-1"/>
            <a:ext cx="3997047" cy="4306593"/>
          </a:xfrm>
          <a:custGeom>
            <a:avLst/>
            <a:gdLst/>
            <a:ahLst/>
            <a:cxnLst/>
            <a:rect l="l" t="t" r="r" b="b"/>
            <a:pathLst>
              <a:path w="3997047" h="4358703">
                <a:moveTo>
                  <a:pt x="9389" y="0"/>
                </a:moveTo>
                <a:lnTo>
                  <a:pt x="3997047" y="0"/>
                </a:lnTo>
                <a:lnTo>
                  <a:pt x="3997047" y="4347477"/>
                </a:lnTo>
                <a:lnTo>
                  <a:pt x="3922844" y="4341211"/>
                </a:lnTo>
                <a:cubicBezTo>
                  <a:pt x="3821334" y="4336140"/>
                  <a:pt x="3719771" y="4340396"/>
                  <a:pt x="3618208" y="4343440"/>
                </a:cubicBezTo>
                <a:cubicBezTo>
                  <a:pt x="3488013" y="4347245"/>
                  <a:pt x="3357819" y="4358659"/>
                  <a:pt x="3227370" y="4344455"/>
                </a:cubicBezTo>
                <a:cubicBezTo>
                  <a:pt x="3152388" y="4335717"/>
                  <a:pt x="3076577" y="4336833"/>
                  <a:pt x="3001887" y="4347752"/>
                </a:cubicBezTo>
                <a:cubicBezTo>
                  <a:pt x="2932216" y="4357340"/>
                  <a:pt x="2861768" y="4360092"/>
                  <a:pt x="2791563" y="4355995"/>
                </a:cubicBezTo>
                <a:cubicBezTo>
                  <a:pt x="2658694" y="4350416"/>
                  <a:pt x="2524678" y="4346991"/>
                  <a:pt x="2391171" y="4351303"/>
                </a:cubicBezTo>
                <a:cubicBezTo>
                  <a:pt x="2185433" y="4357898"/>
                  <a:pt x="1979696" y="4363985"/>
                  <a:pt x="1773830" y="4351303"/>
                </a:cubicBezTo>
                <a:cubicBezTo>
                  <a:pt x="1620961" y="4342172"/>
                  <a:pt x="1468090" y="4341031"/>
                  <a:pt x="1315220" y="4345723"/>
                </a:cubicBezTo>
                <a:cubicBezTo>
                  <a:pt x="1162350" y="4350416"/>
                  <a:pt x="1009480" y="4359927"/>
                  <a:pt x="856610" y="4351303"/>
                </a:cubicBezTo>
                <a:cubicBezTo>
                  <a:pt x="678261" y="4341158"/>
                  <a:pt x="499913" y="4342933"/>
                  <a:pt x="321565" y="4344708"/>
                </a:cubicBezTo>
                <a:cubicBezTo>
                  <a:pt x="235449" y="4345596"/>
                  <a:pt x="149428" y="4348323"/>
                  <a:pt x="63422" y="4349686"/>
                </a:cubicBezTo>
                <a:lnTo>
                  <a:pt x="12951" y="4349060"/>
                </a:lnTo>
                <a:lnTo>
                  <a:pt x="371" y="4107346"/>
                </a:lnTo>
                <a:cubicBezTo>
                  <a:pt x="-757" y="4015610"/>
                  <a:pt x="887" y="3923810"/>
                  <a:pt x="2691" y="3832074"/>
                </a:cubicBezTo>
                <a:cubicBezTo>
                  <a:pt x="5913" y="3674244"/>
                  <a:pt x="16095" y="3516543"/>
                  <a:pt x="20090" y="3358714"/>
                </a:cubicBezTo>
                <a:cubicBezTo>
                  <a:pt x="25761" y="3131266"/>
                  <a:pt x="3336" y="2903945"/>
                  <a:pt x="10940" y="2576618"/>
                </a:cubicBezTo>
                <a:cubicBezTo>
                  <a:pt x="20219" y="2395455"/>
                  <a:pt x="14032" y="2115054"/>
                  <a:pt x="14677" y="1833500"/>
                </a:cubicBezTo>
                <a:cubicBezTo>
                  <a:pt x="15451" y="1643745"/>
                  <a:pt x="5269" y="1454247"/>
                  <a:pt x="6171" y="1264621"/>
                </a:cubicBezTo>
                <a:cubicBezTo>
                  <a:pt x="6815" y="1124998"/>
                  <a:pt x="19961" y="986016"/>
                  <a:pt x="25375" y="846777"/>
                </a:cubicBezTo>
                <a:cubicBezTo>
                  <a:pt x="30078" y="676691"/>
                  <a:pt x="25426" y="506464"/>
                  <a:pt x="11455" y="336877"/>
                </a:cubicBezTo>
                <a:cubicBezTo>
                  <a:pt x="4818" y="243154"/>
                  <a:pt x="5623" y="149366"/>
                  <a:pt x="8088" y="55563"/>
                </a:cubicBezTo>
                <a:close/>
              </a:path>
            </a:pathLst>
          </a:cu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031EBA-2D3C-10B5-9C6F-AE52659155B8}"/>
              </a:ext>
            </a:extLst>
          </p:cNvPr>
          <p:cNvSpPr txBox="1"/>
          <p:nvPr/>
        </p:nvSpPr>
        <p:spPr>
          <a:xfrm>
            <a:off x="4413582" y="4544570"/>
            <a:ext cx="7147481" cy="170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Al descargar la ISO que queremos, abrimos la aplicación de Rufus para quemar un USB con la ISO que nos hemos descargado para ponerla en el servidor.</a:t>
            </a:r>
          </a:p>
        </p:txBody>
      </p:sp>
    </p:spTree>
    <p:extLst>
      <p:ext uri="{BB962C8B-B14F-4D97-AF65-F5344CB8AC3E}">
        <p14:creationId xmlns:p14="http://schemas.microsoft.com/office/powerpoint/2010/main" val="360063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B4D56-EE35-95BB-ECE4-533BA5AF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 BIOS </a:t>
            </a:r>
            <a:r>
              <a:rPr lang="en-US" sz="3600" err="1">
                <a:solidFill>
                  <a:srgbClr val="FFFFFF"/>
                </a:solidFill>
              </a:rPr>
              <a:t>realiza</a:t>
            </a:r>
            <a:r>
              <a:rPr lang="en-US" sz="3600">
                <a:solidFill>
                  <a:srgbClr val="FFFFFF"/>
                </a:solidFill>
              </a:rPr>
              <a:t> la comprobaciónPOST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la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memoria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RAM</a:t>
            </a:r>
          </a:p>
        </p:txBody>
      </p:sp>
      <p:pic>
        <p:nvPicPr>
          <p:cNvPr id="5" name="Marcador de contenido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3925C63-3D3D-8832-7253-C381CE7BA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4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B4D56-EE35-95BB-ECE4-533BA5AF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Pant</a:t>
            </a:r>
            <a:r>
              <a:rPr lang="en-US" sz="3600" dirty="0" err="1">
                <a:solidFill>
                  <a:srgbClr val="FFFFFF"/>
                </a:solidFill>
              </a:rPr>
              <a:t>a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lla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arranque</a:t>
            </a:r>
            <a:br>
              <a:rPr lang="en-US" sz="3600" dirty="0">
                <a:solidFill>
                  <a:srgbClr val="FFFFFF"/>
                </a:solidFill>
                <a:ea typeface="Calibri Light"/>
                <a:cs typeface="Calibri Light"/>
              </a:rPr>
            </a:br>
            <a:br>
              <a:rPr lang="en-US" sz="3600" dirty="0"/>
            </a:br>
            <a:r>
              <a:rPr lang="en-US" sz="1600" i="1" dirty="0" err="1">
                <a:solidFill>
                  <a:srgbClr val="FFFFFF"/>
                </a:solidFill>
                <a:ea typeface="Calibri Light"/>
                <a:cs typeface="Calibri Light"/>
              </a:rPr>
              <a:t>información</a:t>
            </a:r>
            <a:r>
              <a:rPr lang="en-US" sz="1600" i="1" dirty="0">
                <a:solidFill>
                  <a:srgbClr val="FFFFFF"/>
                </a:solidFill>
                <a:ea typeface="Calibri Light"/>
                <a:cs typeface="Calibri Light"/>
              </a:rPr>
              <a:t> del </a:t>
            </a:r>
            <a:r>
              <a:rPr lang="en-US" sz="1600" i="1" dirty="0" err="1">
                <a:solidFill>
                  <a:srgbClr val="FFFFFF"/>
                </a:solidFill>
                <a:ea typeface="Calibri Light"/>
                <a:cs typeface="Calibri Light"/>
              </a:rPr>
              <a:t>sistema</a:t>
            </a:r>
            <a:endParaRPr lang="en-US" sz="1200" i="1" kern="1200" dirty="0">
              <a:solidFill>
                <a:srgbClr val="FFFFFF"/>
              </a:solidFill>
              <a:latin typeface="+mj-lt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8BA28084-89A0-B0CB-E52E-FA2DB2392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4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B4D56-EE35-95BB-ECE4-533BA5AF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Menú para manejar RAIDS</a:t>
            </a:r>
          </a:p>
        </p:txBody>
      </p:sp>
      <p:pic>
        <p:nvPicPr>
          <p:cNvPr id="5" name="Marcador de contenido 4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EF23BB59-9F22-B1BE-FD83-56A2FD207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3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B4D56-EE35-95BB-ECE4-533BA5AF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Configuración del Sistema.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E03901-6D79-C3AB-4ACD-2C800EA32B14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200"/>
              <a:t>Entramos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la </a:t>
            </a:r>
            <a:r>
              <a:rPr lang="en-US" sz="2200" err="1"/>
              <a:t>configuración</a:t>
            </a:r>
            <a:r>
              <a:rPr lang="en-US" sz="2200"/>
              <a:t> del </a:t>
            </a:r>
            <a:r>
              <a:rPr lang="en-US" sz="2200" err="1"/>
              <a:t>sistema</a:t>
            </a:r>
            <a:r>
              <a:rPr lang="en-US" sz="2200"/>
              <a:t> BIOS al </a:t>
            </a:r>
            <a:r>
              <a:rPr lang="en-US" sz="2200" err="1"/>
              <a:t>presionar</a:t>
            </a:r>
            <a:r>
              <a:rPr lang="en-US" sz="2200"/>
              <a:t> F9. Podemos </a:t>
            </a:r>
            <a:r>
              <a:rPr lang="en-US" sz="2200" err="1"/>
              <a:t>observar</a:t>
            </a:r>
            <a:r>
              <a:rPr lang="en-US" sz="2200"/>
              <a:t> distintas </a:t>
            </a:r>
            <a:r>
              <a:rPr lang="en-US" sz="2200" err="1"/>
              <a:t>opciones</a:t>
            </a:r>
            <a:r>
              <a:rPr lang="en-US" sz="2200"/>
              <a:t> de </a:t>
            </a:r>
            <a:r>
              <a:rPr lang="en-US" sz="2200" err="1"/>
              <a:t>configuración</a:t>
            </a:r>
            <a:r>
              <a:rPr lang="en-US" sz="2200"/>
              <a:t>. Podemos </a:t>
            </a:r>
            <a:r>
              <a:rPr lang="en-US" sz="2200" err="1"/>
              <a:t>observar</a:t>
            </a:r>
            <a:r>
              <a:rPr lang="en-US" sz="2200"/>
              <a:t> la </a:t>
            </a:r>
            <a:r>
              <a:rPr lang="en-US" sz="2200" err="1"/>
              <a:t>memoria</a:t>
            </a:r>
            <a:r>
              <a:rPr lang="en-US" sz="2200"/>
              <a:t> RAM que </a:t>
            </a:r>
            <a:r>
              <a:rPr lang="en-US" sz="2200" err="1"/>
              <a:t>en</a:t>
            </a:r>
            <a:r>
              <a:rPr lang="en-US" sz="2200"/>
              <a:t> </a:t>
            </a:r>
            <a:r>
              <a:rPr lang="en-US" sz="2200" err="1"/>
              <a:t>este</a:t>
            </a:r>
            <a:r>
              <a:rPr lang="en-US" sz="2200"/>
              <a:t> </a:t>
            </a:r>
            <a:r>
              <a:rPr lang="en-US" sz="2200" err="1"/>
              <a:t>caso</a:t>
            </a:r>
            <a:r>
              <a:rPr lang="en-US" sz="2200"/>
              <a:t> es de 2048MB. Se </a:t>
            </a:r>
            <a:r>
              <a:rPr lang="en-US" sz="2200" err="1"/>
              <a:t>puede</a:t>
            </a:r>
            <a:r>
              <a:rPr lang="en-US" sz="2200"/>
              <a:t> </a:t>
            </a:r>
            <a:r>
              <a:rPr lang="en-US" sz="2200" err="1"/>
              <a:t>ver</a:t>
            </a:r>
            <a:r>
              <a:rPr lang="en-US" sz="2200"/>
              <a:t> las </a:t>
            </a:r>
            <a:r>
              <a:rPr lang="en-US" sz="2200" err="1"/>
              <a:t>características</a:t>
            </a:r>
            <a:r>
              <a:rPr lang="en-US" sz="2200"/>
              <a:t> de </a:t>
            </a:r>
            <a:r>
              <a:rPr lang="en-US" sz="2200" err="1"/>
              <a:t>los</a:t>
            </a:r>
            <a:r>
              <a:rPr lang="en-US" sz="2200"/>
              <a:t> </a:t>
            </a:r>
            <a:r>
              <a:rPr lang="en-US" sz="2200" err="1"/>
              <a:t>procesadores</a:t>
            </a:r>
            <a:r>
              <a:rPr lang="en-US" sz="2200"/>
              <a:t> El NIC son las </a:t>
            </a:r>
            <a:r>
              <a:rPr lang="en-US" sz="2200" err="1"/>
              <a:t>tarjetas</a:t>
            </a:r>
            <a:r>
              <a:rPr lang="en-US" sz="2200"/>
              <a:t> de red. </a:t>
            </a:r>
          </a:p>
        </p:txBody>
      </p:sp>
      <p:pic>
        <p:nvPicPr>
          <p:cNvPr id="5" name="Marcador de contenido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529C858F-86B4-442F-CAEE-E3983D344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6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A9F72E-52BF-A6E8-E395-C88845B9F9D2}"/>
              </a:ext>
            </a:extLst>
          </p:cNvPr>
          <p:cNvSpPr txBox="1"/>
          <p:nvPr/>
        </p:nvSpPr>
        <p:spPr>
          <a:xfrm>
            <a:off x="612648" y="2908005"/>
            <a:ext cx="5295015" cy="32689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Lo primero </a:t>
            </a:r>
            <a:r>
              <a:rPr lang="en-US" sz="2200" err="1"/>
              <a:t>activamos</a:t>
            </a:r>
            <a:r>
              <a:rPr lang="en-US" sz="2200"/>
              <a:t> </a:t>
            </a:r>
            <a:r>
              <a:rPr lang="en-US" sz="2200" err="1"/>
              <a:t>los</a:t>
            </a:r>
            <a:r>
              <a:rPr lang="en-US" sz="2200"/>
              <a:t> </a:t>
            </a:r>
            <a:r>
              <a:rPr lang="en-US" sz="2200" err="1"/>
              <a:t>puertos</a:t>
            </a:r>
            <a:r>
              <a:rPr lang="en-US" sz="2200"/>
              <a:t> USB </a:t>
            </a:r>
            <a:r>
              <a:rPr lang="en-US" sz="2200" err="1"/>
              <a:t>ya</a:t>
            </a:r>
            <a:r>
              <a:rPr lang="en-US" sz="2200"/>
              <a:t> que de </a:t>
            </a:r>
            <a:r>
              <a:rPr lang="en-US" sz="2200" err="1"/>
              <a:t>manera</a:t>
            </a:r>
            <a:r>
              <a:rPr lang="en-US" sz="2200"/>
              <a:t> </a:t>
            </a:r>
            <a:r>
              <a:rPr lang="en-US" sz="2200" err="1"/>
              <a:t>predeterminada</a:t>
            </a:r>
            <a:r>
              <a:rPr lang="en-US" sz="2200"/>
              <a:t> </a:t>
            </a:r>
            <a:r>
              <a:rPr lang="en-US" sz="2200" err="1"/>
              <a:t>ya</a:t>
            </a:r>
            <a:r>
              <a:rPr lang="en-US" sz="2200"/>
              <a:t> </a:t>
            </a:r>
            <a:r>
              <a:rPr lang="en-US" sz="2200" err="1"/>
              <a:t>venian</a:t>
            </a:r>
            <a:r>
              <a:rPr lang="en-US" sz="2200"/>
              <a:t> </a:t>
            </a:r>
            <a:r>
              <a:rPr lang="en-US" sz="2200" err="1"/>
              <a:t>apagados</a:t>
            </a:r>
            <a:r>
              <a:rPr lang="en-US" sz="220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err="1"/>
              <a:t>Después</a:t>
            </a:r>
            <a:r>
              <a:rPr lang="en-US" sz="2200"/>
              <a:t> </a:t>
            </a:r>
            <a:r>
              <a:rPr lang="en-US" sz="2200" err="1"/>
              <a:t>hemos</a:t>
            </a:r>
            <a:r>
              <a:rPr lang="en-US" sz="2200"/>
              <a:t> </a:t>
            </a:r>
            <a:r>
              <a:rPr lang="en-US" sz="2200" err="1"/>
              <a:t>cambiado</a:t>
            </a:r>
            <a:r>
              <a:rPr lang="en-US" sz="2200"/>
              <a:t> </a:t>
            </a:r>
            <a:r>
              <a:rPr lang="en-US" sz="2200" err="1"/>
              <a:t>el</a:t>
            </a:r>
            <a:r>
              <a:rPr lang="en-US" sz="2200"/>
              <a:t> </a:t>
            </a:r>
            <a:r>
              <a:rPr lang="en-US" sz="2200" err="1"/>
              <a:t>ordernde</a:t>
            </a:r>
            <a:r>
              <a:rPr lang="en-US" sz="2200"/>
              <a:t> </a:t>
            </a:r>
            <a:r>
              <a:rPr lang="en-US" sz="2200" err="1"/>
              <a:t>arranque</a:t>
            </a:r>
            <a:r>
              <a:rPr lang="en-US" sz="2200"/>
              <a:t> o  BOOT </a:t>
            </a:r>
            <a:r>
              <a:rPr lang="en-US" sz="2200" err="1"/>
              <a:t>poniendo</a:t>
            </a:r>
            <a:r>
              <a:rPr lang="en-US" sz="2200"/>
              <a:t> </a:t>
            </a:r>
            <a:r>
              <a:rPr lang="en-US" sz="2200" err="1"/>
              <a:t>el</a:t>
            </a:r>
            <a:r>
              <a:rPr lang="en-US" sz="2200"/>
              <a:t> primero </a:t>
            </a:r>
            <a:r>
              <a:rPr lang="en-US" sz="2200" err="1"/>
              <a:t>los</a:t>
            </a:r>
            <a:r>
              <a:rPr lang="en-US" sz="2200"/>
              <a:t> </a:t>
            </a:r>
            <a:r>
              <a:rPr lang="en-US" sz="2200" err="1"/>
              <a:t>puertos</a:t>
            </a:r>
            <a:r>
              <a:rPr lang="en-US" sz="2200"/>
              <a:t> </a:t>
            </a:r>
            <a:r>
              <a:rPr lang="en-US" sz="2200" err="1"/>
              <a:t>el</a:t>
            </a:r>
            <a:r>
              <a:rPr lang="en-US" sz="2200"/>
              <a:t> USB.</a:t>
            </a:r>
            <a:endParaRPr lang="en-US" sz="2200">
              <a:ea typeface="Calibri"/>
              <a:cs typeface="Calibri"/>
            </a:endParaRPr>
          </a:p>
        </p:txBody>
      </p:sp>
      <p:pic>
        <p:nvPicPr>
          <p:cNvPr id="4" name="Marcador de contenido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239FCC7C-5EFA-94FD-B825-F33DB71BFA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r="1527" b="-1"/>
          <a:stretch/>
        </p:blipFill>
        <p:spPr>
          <a:xfrm>
            <a:off x="6396397" y="810836"/>
            <a:ext cx="2603605" cy="1987584"/>
          </a:xfrm>
          <a:prstGeom prst="rect">
            <a:avLst/>
          </a:prstGeom>
        </p:spPr>
      </p:pic>
      <p:pic>
        <p:nvPicPr>
          <p:cNvPr id="6" name="Marcador de contenido 4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52460B52-1904-64FD-E2E8-B6D12A7C41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4" b="-1"/>
          <a:stretch/>
        </p:blipFill>
        <p:spPr>
          <a:xfrm>
            <a:off x="9224328" y="810835"/>
            <a:ext cx="2603605" cy="1987585"/>
          </a:xfrm>
          <a:prstGeom prst="rect">
            <a:avLst/>
          </a:prstGeom>
        </p:spPr>
      </p:pic>
      <p:pic>
        <p:nvPicPr>
          <p:cNvPr id="5" name="Marcador de contenido 4" descr="Imagen de l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238A19CD-CD2F-A47F-BA8B-01AB526AF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7" r="5141"/>
          <a:stretch/>
        </p:blipFill>
        <p:spPr>
          <a:xfrm>
            <a:off x="7579436" y="3426258"/>
            <a:ext cx="3065458" cy="27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3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BB4D56-EE35-95BB-ECE4-533BA5AF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Guardar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cambios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BIOS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 </a:t>
            </a:r>
            <a:r>
              <a:rPr lang="en-US" sz="36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salir</a:t>
            </a:r>
            <a:endParaRPr lang="en-US" sz="3600" kern="1200" err="1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5" name="Marcador de contenido 4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BF4701F0-51D4-47CD-E873-3DB6E75C8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2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6D22FA1E-E02A-4FC5-BBA6-577D6DA0C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05D27520-F270-4F3D-A46E-76A337B6E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315529 w 12192000"/>
              <a:gd name="connsiteY0" fmla="*/ 4323896 h 6858000"/>
              <a:gd name="connsiteX1" fmla="*/ 6295588 w 12192000"/>
              <a:gd name="connsiteY1" fmla="*/ 4367579 h 6858000"/>
              <a:gd name="connsiteX2" fmla="*/ 6219229 w 12192000"/>
              <a:gd name="connsiteY2" fmla="*/ 4436818 h 6858000"/>
              <a:gd name="connsiteX3" fmla="*/ 6065687 w 12192000"/>
              <a:gd name="connsiteY3" fmla="*/ 4637204 h 6858000"/>
              <a:gd name="connsiteX4" fmla="*/ 5727387 w 12192000"/>
              <a:gd name="connsiteY4" fmla="*/ 5460076 h 6858000"/>
              <a:gd name="connsiteX5" fmla="*/ 5620972 w 12192000"/>
              <a:gd name="connsiteY5" fmla="*/ 5725836 h 6858000"/>
              <a:gd name="connsiteX6" fmla="*/ 5707795 w 12192000"/>
              <a:gd name="connsiteY6" fmla="*/ 5790089 h 6858000"/>
              <a:gd name="connsiteX7" fmla="*/ 5554627 w 12192000"/>
              <a:gd name="connsiteY7" fmla="*/ 6078873 h 6858000"/>
              <a:gd name="connsiteX8" fmla="*/ 5373489 w 12192000"/>
              <a:gd name="connsiteY8" fmla="*/ 6402408 h 6858000"/>
              <a:gd name="connsiteX9" fmla="*/ 5099999 w 12192000"/>
              <a:gd name="connsiteY9" fmla="*/ 6827527 h 6858000"/>
              <a:gd name="connsiteX10" fmla="*/ 5078133 w 12192000"/>
              <a:gd name="connsiteY10" fmla="*/ 6857998 h 6858000"/>
              <a:gd name="connsiteX11" fmla="*/ 9179960 w 12192000"/>
              <a:gd name="connsiteY11" fmla="*/ 6857998 h 6858000"/>
              <a:gd name="connsiteX12" fmla="*/ 9179960 w 12192000"/>
              <a:gd name="connsiteY12" fmla="*/ 4323896 h 6858000"/>
              <a:gd name="connsiteX13" fmla="*/ 0 w 12192000"/>
              <a:gd name="connsiteY13" fmla="*/ 0 h 6858000"/>
              <a:gd name="connsiteX14" fmla="*/ 5872711 w 12192000"/>
              <a:gd name="connsiteY14" fmla="*/ 0 h 6858000"/>
              <a:gd name="connsiteX15" fmla="*/ 5885421 w 12192000"/>
              <a:gd name="connsiteY15" fmla="*/ 20207 h 6858000"/>
              <a:gd name="connsiteX16" fmla="*/ 5925300 w 12192000"/>
              <a:gd name="connsiteY16" fmla="*/ 48911 h 6858000"/>
              <a:gd name="connsiteX17" fmla="*/ 5940039 w 12192000"/>
              <a:gd name="connsiteY17" fmla="*/ 101212 h 6858000"/>
              <a:gd name="connsiteX18" fmla="*/ 5969942 w 12192000"/>
              <a:gd name="connsiteY18" fmla="*/ 311282 h 6858000"/>
              <a:gd name="connsiteX19" fmla="*/ 5961238 w 12192000"/>
              <a:gd name="connsiteY19" fmla="*/ 357643 h 6858000"/>
              <a:gd name="connsiteX20" fmla="*/ 5917195 w 12192000"/>
              <a:gd name="connsiteY20" fmla="*/ 420369 h 6858000"/>
              <a:gd name="connsiteX21" fmla="*/ 5882753 w 12192000"/>
              <a:gd name="connsiteY21" fmla="*/ 556832 h 6858000"/>
              <a:gd name="connsiteX22" fmla="*/ 5814490 w 12192000"/>
              <a:gd name="connsiteY22" fmla="*/ 757416 h 6858000"/>
              <a:gd name="connsiteX23" fmla="*/ 5780064 w 12192000"/>
              <a:gd name="connsiteY23" fmla="*/ 817804 h 6858000"/>
              <a:gd name="connsiteX24" fmla="*/ 5808232 w 12192000"/>
              <a:gd name="connsiteY24" fmla="*/ 850533 h 6858000"/>
              <a:gd name="connsiteX25" fmla="*/ 5906473 w 12192000"/>
              <a:gd name="connsiteY25" fmla="*/ 1076571 h 6858000"/>
              <a:gd name="connsiteX26" fmla="*/ 5778623 w 12192000"/>
              <a:gd name="connsiteY26" fmla="*/ 1369280 h 6858000"/>
              <a:gd name="connsiteX27" fmla="*/ 5710841 w 12192000"/>
              <a:gd name="connsiteY27" fmla="*/ 1462628 h 6858000"/>
              <a:gd name="connsiteX28" fmla="*/ 5846774 w 12192000"/>
              <a:gd name="connsiteY28" fmla="*/ 1455933 h 6858000"/>
              <a:gd name="connsiteX29" fmla="*/ 5897329 w 12192000"/>
              <a:gd name="connsiteY29" fmla="*/ 1553073 h 6858000"/>
              <a:gd name="connsiteX30" fmla="*/ 5919735 w 12192000"/>
              <a:gd name="connsiteY30" fmla="*/ 1602736 h 6858000"/>
              <a:gd name="connsiteX31" fmla="*/ 6057874 w 12192000"/>
              <a:gd name="connsiteY31" fmla="*/ 1910648 h 6858000"/>
              <a:gd name="connsiteX32" fmla="*/ 6039719 w 12192000"/>
              <a:gd name="connsiteY32" fmla="*/ 2010547 h 6858000"/>
              <a:gd name="connsiteX33" fmla="*/ 5841713 w 12192000"/>
              <a:gd name="connsiteY33" fmla="*/ 2520599 h 6858000"/>
              <a:gd name="connsiteX34" fmla="*/ 6071734 w 12192000"/>
              <a:gd name="connsiteY34" fmla="*/ 2593468 h 6858000"/>
              <a:gd name="connsiteX35" fmla="*/ 6092050 w 12192000"/>
              <a:gd name="connsiteY35" fmla="*/ 2806646 h 6858000"/>
              <a:gd name="connsiteX36" fmla="*/ 6215122 w 12192000"/>
              <a:gd name="connsiteY36" fmla="*/ 3021197 h 6858000"/>
              <a:gd name="connsiteX37" fmla="*/ 6338100 w 12192000"/>
              <a:gd name="connsiteY37" fmla="*/ 3178087 h 6858000"/>
              <a:gd name="connsiteX38" fmla="*/ 6343927 w 12192000"/>
              <a:gd name="connsiteY38" fmla="*/ 3194685 h 6858000"/>
              <a:gd name="connsiteX39" fmla="*/ 6343850 w 12192000"/>
              <a:gd name="connsiteY39" fmla="*/ 3201174 h 6858000"/>
              <a:gd name="connsiteX40" fmla="*/ 6366375 w 12192000"/>
              <a:gd name="connsiteY40" fmla="*/ 3271251 h 6858000"/>
              <a:gd name="connsiteX41" fmla="*/ 6369430 w 12192000"/>
              <a:gd name="connsiteY41" fmla="*/ 3276240 h 6858000"/>
              <a:gd name="connsiteX42" fmla="*/ 6392405 w 12192000"/>
              <a:gd name="connsiteY42" fmla="*/ 3360437 h 6858000"/>
              <a:gd name="connsiteX43" fmla="*/ 6397993 w 12192000"/>
              <a:gd name="connsiteY43" fmla="*/ 3390203 h 6858000"/>
              <a:gd name="connsiteX44" fmla="*/ 6394652 w 12192000"/>
              <a:gd name="connsiteY44" fmla="*/ 3402205 h 6858000"/>
              <a:gd name="connsiteX45" fmla="*/ 6366662 w 12192000"/>
              <a:gd name="connsiteY45" fmla="*/ 3442044 h 6858000"/>
              <a:gd name="connsiteX46" fmla="*/ 6320915 w 12192000"/>
              <a:gd name="connsiteY46" fmla="*/ 3701547 h 6858000"/>
              <a:gd name="connsiteX47" fmla="*/ 6364618 w 12192000"/>
              <a:gd name="connsiteY47" fmla="*/ 3743844 h 6858000"/>
              <a:gd name="connsiteX48" fmla="*/ 6370409 w 12192000"/>
              <a:gd name="connsiteY48" fmla="*/ 3754454 h 6858000"/>
              <a:gd name="connsiteX49" fmla="*/ 6373773 w 12192000"/>
              <a:gd name="connsiteY49" fmla="*/ 3768237 h 6858000"/>
              <a:gd name="connsiteX50" fmla="*/ 6375298 w 12192000"/>
              <a:gd name="connsiteY50" fmla="*/ 3796540 h 6858000"/>
              <a:gd name="connsiteX51" fmla="*/ 6253487 w 12192000"/>
              <a:gd name="connsiteY51" fmla="*/ 3856948 h 6858000"/>
              <a:gd name="connsiteX52" fmla="*/ 6385416 w 12192000"/>
              <a:gd name="connsiteY52" fmla="*/ 4014409 h 6858000"/>
              <a:gd name="connsiteX53" fmla="*/ 6374795 w 12192000"/>
              <a:gd name="connsiteY53" fmla="*/ 4038554 h 6858000"/>
              <a:gd name="connsiteX54" fmla="*/ 6351015 w 12192000"/>
              <a:gd name="connsiteY54" fmla="*/ 4150489 h 6858000"/>
              <a:gd name="connsiteX55" fmla="*/ 6340821 w 12192000"/>
              <a:gd name="connsiteY55" fmla="*/ 4212706 h 6858000"/>
              <a:gd name="connsiteX56" fmla="*/ 12191999 w 12192000"/>
              <a:gd name="connsiteY56" fmla="*/ 4212706 h 6858000"/>
              <a:gd name="connsiteX57" fmla="*/ 12191999 w 12192000"/>
              <a:gd name="connsiteY57" fmla="*/ 0 h 6858000"/>
              <a:gd name="connsiteX58" fmla="*/ 12192000 w 12192000"/>
              <a:gd name="connsiteY58" fmla="*/ 0 h 6858000"/>
              <a:gd name="connsiteX59" fmla="*/ 12192000 w 12192000"/>
              <a:gd name="connsiteY59" fmla="*/ 6858000 h 6858000"/>
              <a:gd name="connsiteX60" fmla="*/ 12191999 w 12192000"/>
              <a:gd name="connsiteY60" fmla="*/ 6858000 h 6858000"/>
              <a:gd name="connsiteX61" fmla="*/ 12191999 w 12192000"/>
              <a:gd name="connsiteY61" fmla="*/ 4323902 h 6858000"/>
              <a:gd name="connsiteX62" fmla="*/ 9307672 w 12192000"/>
              <a:gd name="connsiteY62" fmla="*/ 4323902 h 6858000"/>
              <a:gd name="connsiteX63" fmla="*/ 9307672 w 12192000"/>
              <a:gd name="connsiteY63" fmla="*/ 6858000 h 6858000"/>
              <a:gd name="connsiteX64" fmla="*/ 0 w 12192000"/>
              <a:gd name="connsiteY6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6858000">
                <a:moveTo>
                  <a:pt x="6315529" y="4323896"/>
                </a:moveTo>
                <a:lnTo>
                  <a:pt x="6295588" y="4367579"/>
                </a:lnTo>
                <a:cubicBezTo>
                  <a:pt x="6278024" y="4397022"/>
                  <a:pt x="6253813" y="4421099"/>
                  <a:pt x="6219229" y="4436818"/>
                </a:cubicBezTo>
                <a:cubicBezTo>
                  <a:pt x="6148079" y="4469666"/>
                  <a:pt x="6116436" y="4572066"/>
                  <a:pt x="6065687" y="4637204"/>
                </a:cubicBezTo>
                <a:cubicBezTo>
                  <a:pt x="5888713" y="4862696"/>
                  <a:pt x="5773979" y="5125824"/>
                  <a:pt x="5727387" y="5460076"/>
                </a:cubicBezTo>
                <a:cubicBezTo>
                  <a:pt x="5714326" y="5552523"/>
                  <a:pt x="5656974" y="5638673"/>
                  <a:pt x="5620972" y="5725836"/>
                </a:cubicBezTo>
                <a:cubicBezTo>
                  <a:pt x="5641553" y="5779043"/>
                  <a:pt x="5738619" y="5631221"/>
                  <a:pt x="5707795" y="5790089"/>
                </a:cubicBezTo>
                <a:cubicBezTo>
                  <a:pt x="5684453" y="5909876"/>
                  <a:pt x="5617437" y="5996827"/>
                  <a:pt x="5554627" y="6078873"/>
                </a:cubicBezTo>
                <a:cubicBezTo>
                  <a:pt x="5482491" y="6172498"/>
                  <a:pt x="5402203" y="6253366"/>
                  <a:pt x="5373489" y="6402408"/>
                </a:cubicBezTo>
                <a:cubicBezTo>
                  <a:pt x="5371924" y="6410357"/>
                  <a:pt x="5276557" y="6577417"/>
                  <a:pt x="5099999" y="6827527"/>
                </a:cubicBezTo>
                <a:lnTo>
                  <a:pt x="5078133" y="6857998"/>
                </a:lnTo>
                <a:lnTo>
                  <a:pt x="9179960" y="6857998"/>
                </a:lnTo>
                <a:lnTo>
                  <a:pt x="9179960" y="4323896"/>
                </a:lnTo>
                <a:close/>
                <a:moveTo>
                  <a:pt x="0" y="0"/>
                </a:moveTo>
                <a:lnTo>
                  <a:pt x="5872711" y="0"/>
                </a:lnTo>
                <a:lnTo>
                  <a:pt x="5885421" y="20207"/>
                </a:lnTo>
                <a:cubicBezTo>
                  <a:pt x="5896481" y="32882"/>
                  <a:pt x="5909484" y="42864"/>
                  <a:pt x="5925300" y="48911"/>
                </a:cubicBezTo>
                <a:cubicBezTo>
                  <a:pt x="5940498" y="54526"/>
                  <a:pt x="5945509" y="75042"/>
                  <a:pt x="5940039" y="101212"/>
                </a:cubicBezTo>
                <a:cubicBezTo>
                  <a:pt x="5921950" y="187894"/>
                  <a:pt x="5936667" y="254951"/>
                  <a:pt x="5969942" y="311282"/>
                </a:cubicBezTo>
                <a:cubicBezTo>
                  <a:pt x="5981709" y="330926"/>
                  <a:pt x="5977292" y="344422"/>
                  <a:pt x="5961238" y="357643"/>
                </a:cubicBezTo>
                <a:cubicBezTo>
                  <a:pt x="5942802" y="372223"/>
                  <a:pt x="5928461" y="393565"/>
                  <a:pt x="5917195" y="420369"/>
                </a:cubicBezTo>
                <a:cubicBezTo>
                  <a:pt x="5898701" y="463685"/>
                  <a:pt x="5889992" y="510050"/>
                  <a:pt x="5882753" y="556832"/>
                </a:cubicBezTo>
                <a:cubicBezTo>
                  <a:pt x="5871511" y="630206"/>
                  <a:pt x="5858246" y="700969"/>
                  <a:pt x="5814490" y="757416"/>
                </a:cubicBezTo>
                <a:cubicBezTo>
                  <a:pt x="5801465" y="774559"/>
                  <a:pt x="5791019" y="796511"/>
                  <a:pt x="5780064" y="817804"/>
                </a:cubicBezTo>
                <a:cubicBezTo>
                  <a:pt x="5783558" y="836359"/>
                  <a:pt x="5792196" y="849005"/>
                  <a:pt x="5808232" y="850533"/>
                </a:cubicBezTo>
                <a:cubicBezTo>
                  <a:pt x="5910296" y="860624"/>
                  <a:pt x="5905771" y="962632"/>
                  <a:pt x="5906473" y="1076571"/>
                </a:cubicBezTo>
                <a:cubicBezTo>
                  <a:pt x="5907545" y="1217584"/>
                  <a:pt x="5849973" y="1296799"/>
                  <a:pt x="5778623" y="1369280"/>
                </a:cubicBezTo>
                <a:cubicBezTo>
                  <a:pt x="5754207" y="1393852"/>
                  <a:pt x="5718605" y="1401742"/>
                  <a:pt x="5710841" y="1462628"/>
                </a:cubicBezTo>
                <a:cubicBezTo>
                  <a:pt x="5753463" y="1508141"/>
                  <a:pt x="5802053" y="1451295"/>
                  <a:pt x="5846774" y="1455933"/>
                </a:cubicBezTo>
                <a:cubicBezTo>
                  <a:pt x="5883727" y="1460129"/>
                  <a:pt x="5943609" y="1438568"/>
                  <a:pt x="5897329" y="1553073"/>
                </a:cubicBezTo>
                <a:cubicBezTo>
                  <a:pt x="5883856" y="1586627"/>
                  <a:pt x="5901366" y="1604100"/>
                  <a:pt x="5919735" y="1602736"/>
                </a:cubicBezTo>
                <a:cubicBezTo>
                  <a:pt x="6068526" y="1589022"/>
                  <a:pt x="6006837" y="1813624"/>
                  <a:pt x="6057874" y="1910648"/>
                </a:cubicBezTo>
                <a:cubicBezTo>
                  <a:pt x="6072264" y="1936644"/>
                  <a:pt x="6059978" y="1992417"/>
                  <a:pt x="6039719" y="2010547"/>
                </a:cubicBezTo>
                <a:cubicBezTo>
                  <a:pt x="5911143" y="2127229"/>
                  <a:pt x="5899692" y="2331836"/>
                  <a:pt x="5841713" y="2520599"/>
                </a:cubicBezTo>
                <a:cubicBezTo>
                  <a:pt x="5912636" y="2572423"/>
                  <a:pt x="5995799" y="2566926"/>
                  <a:pt x="6071734" y="2593468"/>
                </a:cubicBezTo>
                <a:cubicBezTo>
                  <a:pt x="6150607" y="2620843"/>
                  <a:pt x="6151703" y="2655507"/>
                  <a:pt x="6092050" y="2806646"/>
                </a:cubicBezTo>
                <a:cubicBezTo>
                  <a:pt x="6259331" y="2795420"/>
                  <a:pt x="6259331" y="2795420"/>
                  <a:pt x="6215122" y="3021197"/>
                </a:cubicBezTo>
                <a:cubicBezTo>
                  <a:pt x="6259035" y="3016573"/>
                  <a:pt x="6302431" y="3085300"/>
                  <a:pt x="6338100" y="3178087"/>
                </a:cubicBezTo>
                <a:lnTo>
                  <a:pt x="6343927" y="3194685"/>
                </a:lnTo>
                <a:lnTo>
                  <a:pt x="6343850" y="3201174"/>
                </a:lnTo>
                <a:cubicBezTo>
                  <a:pt x="6346866" y="3232770"/>
                  <a:pt x="6355995" y="3253323"/>
                  <a:pt x="6366375" y="3271251"/>
                </a:cubicBezTo>
                <a:lnTo>
                  <a:pt x="6369430" y="3276240"/>
                </a:lnTo>
                <a:lnTo>
                  <a:pt x="6392405" y="3360437"/>
                </a:lnTo>
                <a:lnTo>
                  <a:pt x="6397993" y="3390203"/>
                </a:lnTo>
                <a:lnTo>
                  <a:pt x="6394652" y="3402205"/>
                </a:lnTo>
                <a:cubicBezTo>
                  <a:pt x="6388505" y="3414621"/>
                  <a:pt x="6379344" y="3427747"/>
                  <a:pt x="6366662" y="3442044"/>
                </a:cubicBezTo>
                <a:cubicBezTo>
                  <a:pt x="6239481" y="3584662"/>
                  <a:pt x="6224938" y="3605480"/>
                  <a:pt x="6320915" y="3701547"/>
                </a:cubicBezTo>
                <a:lnTo>
                  <a:pt x="6364618" y="3743844"/>
                </a:lnTo>
                <a:lnTo>
                  <a:pt x="6370409" y="3754454"/>
                </a:lnTo>
                <a:lnTo>
                  <a:pt x="6373773" y="3768237"/>
                </a:lnTo>
                <a:cubicBezTo>
                  <a:pt x="6374277" y="3777528"/>
                  <a:pt x="6374207" y="3788146"/>
                  <a:pt x="6375298" y="3796540"/>
                </a:cubicBezTo>
                <a:cubicBezTo>
                  <a:pt x="6339717" y="3831045"/>
                  <a:pt x="6294642" y="3774365"/>
                  <a:pt x="6253487" y="3856948"/>
                </a:cubicBezTo>
                <a:lnTo>
                  <a:pt x="6385416" y="4014409"/>
                </a:lnTo>
                <a:lnTo>
                  <a:pt x="6374795" y="4038554"/>
                </a:lnTo>
                <a:cubicBezTo>
                  <a:pt x="6363579" y="4073249"/>
                  <a:pt x="6356895" y="4111559"/>
                  <a:pt x="6351015" y="4150489"/>
                </a:cubicBezTo>
                <a:lnTo>
                  <a:pt x="6340821" y="4212706"/>
                </a:lnTo>
                <a:lnTo>
                  <a:pt x="12191999" y="4212706"/>
                </a:lnTo>
                <a:lnTo>
                  <a:pt x="12191999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4323902"/>
                </a:lnTo>
                <a:lnTo>
                  <a:pt x="9307672" y="4323902"/>
                </a:lnTo>
                <a:lnTo>
                  <a:pt x="930767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BD80D82-7C07-B4E8-979B-956ABB291F3A}"/>
              </a:ext>
            </a:extLst>
          </p:cNvPr>
          <p:cNvSpPr txBox="1"/>
          <p:nvPr/>
        </p:nvSpPr>
        <p:spPr>
          <a:xfrm>
            <a:off x="838200" y="2681785"/>
            <a:ext cx="4347948" cy="3495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Aquí se realiza la última parte de la configuración del Ubuntu server en la cual se selecciona el nombre del usuario</a:t>
            </a:r>
          </a:p>
        </p:txBody>
      </p:sp>
      <p:pic>
        <p:nvPicPr>
          <p:cNvPr id="8" name="Marcador de contenido 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89791F3C-363F-8470-78F6-8133DA7E4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0" r="-1" b="-1"/>
          <a:stretch/>
        </p:blipFill>
        <p:spPr>
          <a:xfrm>
            <a:off x="6888838" y="556076"/>
            <a:ext cx="4574295" cy="3217333"/>
          </a:xfrm>
          <a:prstGeom prst="rect">
            <a:avLst/>
          </a:prstGeom>
        </p:spPr>
      </p:pic>
      <p:pic>
        <p:nvPicPr>
          <p:cNvPr id="5" name="Marcador de contenido 4" descr="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62BD875E-FFF1-2B49-55CC-82F06CDE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8" b="3415"/>
          <a:stretch/>
        </p:blipFill>
        <p:spPr>
          <a:xfrm>
            <a:off x="6297433" y="4695225"/>
            <a:ext cx="2513506" cy="15649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38BE9A-E8B6-8982-CCA1-C5CFC70C2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20" r="-1" b="-1"/>
          <a:stretch/>
        </p:blipFill>
        <p:spPr>
          <a:xfrm>
            <a:off x="9656412" y="4717313"/>
            <a:ext cx="2183079" cy="15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567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1E5B01B209B6342BF640AD8B012D4B1" ma:contentTypeVersion="13" ma:contentTypeDescription="Crear nuevo documento." ma:contentTypeScope="" ma:versionID="739a017c85fcdf06ecc2d4265755ca65">
  <xsd:schema xmlns:xsd="http://www.w3.org/2001/XMLSchema" xmlns:xs="http://www.w3.org/2001/XMLSchema" xmlns:p="http://schemas.microsoft.com/office/2006/metadata/properties" xmlns:ns3="9d1046a5-9d46-449e-a994-5690ed75a292" xmlns:ns4="3755c902-3d6c-420b-b3c0-40c360905142" targetNamespace="http://schemas.microsoft.com/office/2006/metadata/properties" ma:root="true" ma:fieldsID="78b84b8afefe21d0eeb6111923de4b9c" ns3:_="" ns4:_="">
    <xsd:import namespace="9d1046a5-9d46-449e-a994-5690ed75a292"/>
    <xsd:import namespace="3755c902-3d6c-420b-b3c0-40c360905142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046a5-9d46-449e-a994-5690ed75a29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5c902-3d6c-420b-b3c0-40c360905142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1046a5-9d46-449e-a994-5690ed75a292" xsi:nil="true"/>
  </documentManagement>
</p:properties>
</file>

<file path=customXml/itemProps1.xml><?xml version="1.0" encoding="utf-8"?>
<ds:datastoreItem xmlns:ds="http://schemas.openxmlformats.org/officeDocument/2006/customXml" ds:itemID="{29AE4F37-7D59-4C59-AC64-4182D5C61068}">
  <ds:schemaRefs>
    <ds:schemaRef ds:uri="3755c902-3d6c-420b-b3c0-40c360905142"/>
    <ds:schemaRef ds:uri="9d1046a5-9d46-449e-a994-5690ed75a2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B2443C-B5AD-4CDD-8253-92B10C5CDE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091F04-42AD-4285-8FB1-441530F24028}">
  <ds:schemaRefs>
    <ds:schemaRef ds:uri="3755c902-3d6c-420b-b3c0-40c360905142"/>
    <ds:schemaRef ds:uri="9d1046a5-9d46-449e-a994-5690ed75a2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Panorámica</PresentationFormat>
  <Paragraphs>25</Paragraphs>
  <Slides>14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Servidor</vt:lpstr>
      <vt:lpstr>Se crea USB booteable con Ubuntu server</vt:lpstr>
      <vt:lpstr>La BIOS realiza la comprobaciónPOST de la memoria RAM</vt:lpstr>
      <vt:lpstr>Pantalla de arranque  información del sistema</vt:lpstr>
      <vt:lpstr>Menú para manejar RAIDS</vt:lpstr>
      <vt:lpstr>Configuración del Sistema.</vt:lpstr>
      <vt:lpstr>Presentación de PowerPoint</vt:lpstr>
      <vt:lpstr>Guardar los cambios en la BIOS y salir</vt:lpstr>
      <vt:lpstr>Presentación de PowerPoint</vt:lpstr>
      <vt:lpstr>Contraseña de “root1234“ de la máquina</vt:lpstr>
      <vt:lpstr>SERVICIOS INSTALADOS EN UBUNTU SERVER</vt:lpstr>
      <vt:lpstr>Esquema del servidor</vt:lpstr>
      <vt:lpstr>LED</vt:lpstr>
      <vt:lpstr>FIN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Serradilla Penido</dc:creator>
  <cp:lastModifiedBy>Darío Arroyo Vacas</cp:lastModifiedBy>
  <cp:revision>2</cp:revision>
  <dcterms:created xsi:type="dcterms:W3CDTF">2023-12-21T15:31:34Z</dcterms:created>
  <dcterms:modified xsi:type="dcterms:W3CDTF">2023-12-21T16:06:10Z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0x010100F1E5B01B209B6342BF640AD8B012D4B1</vt:lpwstr>
  </property>
</Properties>
</file>